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1" r:id="rId3"/>
    <p:sldId id="262" r:id="rId4"/>
    <p:sldId id="267" r:id="rId5"/>
    <p:sldId id="263" r:id="rId6"/>
    <p:sldId id="264" r:id="rId7"/>
    <p:sldId id="265" r:id="rId8"/>
    <p:sldId id="266" r:id="rId9"/>
    <p:sldId id="268" r:id="rId10"/>
    <p:sldId id="269" r:id="rId1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A45008F-94DB-43E0-8C9F-1F0525894FDF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B4BC46-CA7A-4D04-99E7-1DA77BD3C4E2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10" name="Prostokąt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ostokąt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ostokąt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a — symbol zastępczy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CCAE96E-C089-46E2-B00B-E9B69FA3BE44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21" name="Stopka — symbol zastępczy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Numer slajdu — symbol zastępcz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5CE57A-9EF6-40D3-AE54-5EACB0FCF8D9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2F1629-0219-4FBD-9502-387E149235D5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3B4D2-AC56-4E03-B584-C7EE294BDCA4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23" name="Prostokąt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ostokąt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ostokąt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1C9E4F4-16A6-4438-87AB-4F5DC3B5A8D3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9E9CAD-0F3C-4A80-BB5E-125D14EA3F8F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AC233-C75A-4ABB-8E66-F95B5065B39F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0CA8E-29E9-4255-834A-5506FCFC9DB9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83F517-6B00-4EBE-BB1E-5A3C870E7B5B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1960BF6-A2FB-4490-B0E1-2EFE4D703CA1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68170-BB03-45F9-AA6D-B79E10EA3212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ostokąt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ostokąt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" dirty="0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A285E77-555D-4FDC-8A83-B62BFEC6F565}" type="datetime1">
              <a:rPr lang="pl-PL" smtClean="0"/>
              <a:t>12.09.2023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Zbliżenie logo&#10;&#10;Automatycznie generowany 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0" y="0"/>
            <a:ext cx="12191979" cy="6857990"/>
          </a:xfrm>
          <a:prstGeom prst="rect">
            <a:avLst/>
          </a:prstGeom>
        </p:spPr>
      </p:pic>
      <p:sp>
        <p:nvSpPr>
          <p:cNvPr id="82" name="Prostokąt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4" name="Prostokąt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093843"/>
            <a:ext cx="4775075" cy="1749288"/>
          </a:xfrm>
        </p:spPr>
        <p:txBody>
          <a:bodyPr rtlCol="0">
            <a:normAutofit fontScale="90000"/>
          </a:bodyPr>
          <a:lstStyle/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sz="1800" b="0" i="0" u="none" strike="noStrike" baseline="0" dirty="0">
                <a:latin typeface="Arial" panose="020B0604020202020204" pitchFamily="34" charset="0"/>
              </a:rPr>
              <a:t/>
            </a:r>
            <a:br>
              <a:rPr lang="pl-PL" sz="1800" b="0" i="0" u="none" strike="noStrike" baseline="0" dirty="0">
                <a:latin typeface="Arial" panose="020B0604020202020204" pitchFamily="34" charset="0"/>
              </a:rPr>
            </a:br>
            <a:r>
              <a:rPr lang="pl-PL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7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dostosowanie warunków </a:t>
            </a:r>
            <a:br>
              <a:rPr lang="pl-PL" sz="27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pl-PL" sz="27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i form przeprowadzania egzaminu maturalnego </a:t>
            </a:r>
            <a:br>
              <a:rPr lang="pl-PL" sz="27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pl-PL" sz="27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w roku szkolnym 2023/2024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pl" sz="4400" dirty="0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843130"/>
            <a:ext cx="4775075" cy="901148"/>
          </a:xfrm>
        </p:spPr>
        <p:txBody>
          <a:bodyPr rtlCol="0">
            <a:noAutofit/>
          </a:bodyPr>
          <a:lstStyle/>
          <a:p>
            <a:pPr rtl="0">
              <a:lnSpc>
                <a:spcPct val="150000"/>
              </a:lnSpc>
            </a:pPr>
            <a:r>
              <a:rPr lang="pl-PL" sz="1100" dirty="0">
                <a:solidFill>
                  <a:schemeClr val="tx1"/>
                </a:solidFill>
              </a:rPr>
              <a:t>Komunikat dyrektora Centralnej Komisji Egzaminacyjnej </a:t>
            </a:r>
          </a:p>
          <a:p>
            <a:pPr rtl="0">
              <a:lnSpc>
                <a:spcPct val="150000"/>
              </a:lnSpc>
            </a:pPr>
            <a:r>
              <a:rPr lang="pl-PL" sz="1100" dirty="0">
                <a:solidFill>
                  <a:schemeClr val="tx1"/>
                </a:solidFill>
              </a:rPr>
              <a:t>z 17 sierpnia 2023 r. w sprawie szczegółowych sposobów dostosowania warunków i form przeprowadzania egzaminu maturalnego w roku szkolnym 2023/2024</a:t>
            </a:r>
            <a:endParaRPr lang="pl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07" y="808383"/>
            <a:ext cx="10674627" cy="5685182"/>
          </a:xfrm>
        </p:spPr>
        <p:txBody>
          <a:bodyPr>
            <a:noAutofit/>
          </a:bodyPr>
          <a:lstStyle/>
          <a:p>
            <a:pPr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Zaświadczenie o stanie zdrowia lub opinię poradni psychologiczno-pedagogicznej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przedkłada się wraz z deklaracją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 sytuacjach losowych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zaświadczenie lub opinia mogą być przedłożone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w terminie późniejszym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niezwłocznie po otrzymaniu dokumentu.</a:t>
            </a:r>
            <a:endParaRPr lang="pl-P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Na podstawie informacji zawartych w orzeczeniu,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</a:rPr>
              <a:t>opinii, zaświadczeniu o stanie zdrowia zostanie przygotowana dla ucznia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Informacja o sposobie lub sposobach dostosowania warunków lub formy przeprowadzania egzaminu maturalnego do potrzeb i możliwości zdającego”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 załącznik 4b.</a:t>
            </a:r>
          </a:p>
          <a:p>
            <a:pPr algn="just"/>
            <a:r>
              <a:rPr lang="pl-PL" sz="2000" b="1" i="0" u="none" strike="noStrike" baseline="0" dirty="0">
                <a:latin typeface="Arial" panose="020B0604020202020204" pitchFamily="34" charset="0"/>
              </a:rPr>
              <a:t>Rada pedagogiczna</a:t>
            </a:r>
            <a:r>
              <a:rPr lang="pl-PL" sz="2000" b="0" i="0" u="none" strike="noStrike" baseline="0" dirty="0">
                <a:latin typeface="Arial" panose="020B0604020202020204" pitchFamily="34" charset="0"/>
              </a:rPr>
              <a:t>, spośród możliwych sposobów dostosowania warunków i form przeprowadzania egzaminu maturalnego określonych w </a:t>
            </a:r>
            <a:r>
              <a:rPr lang="pl-PL" sz="2000" b="1" i="0" u="none" strike="noStrike" baseline="0" dirty="0">
                <a:solidFill>
                  <a:srgbClr val="6C7957"/>
                </a:solidFill>
                <a:latin typeface="Arial" panose="020B0604020202020204" pitchFamily="34" charset="0"/>
              </a:rPr>
              <a:t>Tabelach 1.1–1.20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wskazuje sposób lub sposoby dostosowania warunków lub formy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przeprowadzania egzaminu maturalnego dla danego ucznia lub absolwenta.</a:t>
            </a:r>
          </a:p>
          <a:p>
            <a:pPr algn="just"/>
            <a:r>
              <a:rPr lang="pl-PL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Uczeń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składa oświadczenie o korzystaniu albo niekorzystaniu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ze wskazanych sposobów dostosowania nie później niż do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14 lutego 2024 r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0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pl-PL" dirty="0"/>
              <a:t>Dostosowanie form:</a:t>
            </a:r>
            <a:endParaRPr lang="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polega na przygotowaniu </a:t>
            </a:r>
            <a:r>
              <a:rPr lang="pl-PL" sz="2800" b="1" dirty="0"/>
              <a:t>odrębnych arkuszy </a:t>
            </a:r>
            <a:r>
              <a:rPr lang="pl-PL" sz="2800" dirty="0"/>
              <a:t>dostosowanych do potrzeb i możliwości zdających</a:t>
            </a: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13928"/>
          </a:xfrm>
        </p:spPr>
        <p:txBody>
          <a:bodyPr rtlCol="0">
            <a:normAutofit/>
          </a:bodyPr>
          <a:lstStyle/>
          <a:p>
            <a:pPr algn="ctr"/>
            <a:r>
              <a:rPr lang="pl-PL" dirty="0"/>
              <a:t>Dostosowanie warunków:</a:t>
            </a:r>
            <a:endParaRPr lang="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56522"/>
            <a:ext cx="10058400" cy="4296222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1800" b="0" i="0" u="none" strike="noStrike" baseline="0" dirty="0">
                <a:latin typeface="Arial" panose="020B0604020202020204" pitchFamily="34" charset="0"/>
              </a:rPr>
              <a:t>zapewnienie zdającemu </a:t>
            </a:r>
            <a:r>
              <a:rPr lang="pl-PL" sz="1800" b="1" i="0" u="none" strike="noStrike" baseline="0" dirty="0">
                <a:latin typeface="Arial" panose="020B0604020202020204" pitchFamily="34" charset="0"/>
              </a:rPr>
              <a:t>miejsca pracy odpowiedniego do jego potrzeb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edukacyjnych oraz możliwości psychofizycznych; </a:t>
            </a:r>
          </a:p>
          <a:p>
            <a:pPr algn="just"/>
            <a:r>
              <a:rPr lang="pl-PL" sz="1800" dirty="0">
                <a:latin typeface="Arial" panose="020B0604020202020204" pitchFamily="34" charset="0"/>
              </a:rPr>
              <a:t>umożliwienie korzystania z </a:t>
            </a:r>
            <a:r>
              <a:rPr lang="pl-PL" sz="1800" b="1" i="0" u="none" strike="noStrike" baseline="0" dirty="0">
                <a:latin typeface="Arial" panose="020B0604020202020204" pitchFamily="34" charset="0"/>
              </a:rPr>
              <a:t>odpowiedniego sprzętu specjalistycznego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i środków dydaktycznych; </a:t>
            </a:r>
          </a:p>
          <a:p>
            <a:pPr algn="just"/>
            <a:r>
              <a:rPr lang="pl-PL" sz="1800" b="1" i="0" u="none" strike="noStrike" baseline="0" dirty="0">
                <a:latin typeface="Arial" panose="020B0604020202020204" pitchFamily="34" charset="0"/>
              </a:rPr>
              <a:t>przedłużenie czasu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przewidzianego na przeprowadzenie egzaminu maturalnego; </a:t>
            </a:r>
            <a:r>
              <a:rPr lang="pl-PL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WAŻNE!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UCZNIOM Z DYSLEKSJĄ, DYSGRAFIĄ, DYSORTOGRAFIĄ  NIE PRZYSŁUGUJE PRZEDŁUŻENIE CZASU;</a:t>
            </a:r>
          </a:p>
          <a:p>
            <a:pPr algn="just"/>
            <a:r>
              <a:rPr lang="pl-PL" sz="1800" b="0" i="0" u="none" strike="noStrike" baseline="0" dirty="0">
                <a:latin typeface="Arial" panose="020B0604020202020204" pitchFamily="34" charset="0"/>
              </a:rPr>
              <a:t>ustalenie </a:t>
            </a:r>
            <a:r>
              <a:rPr lang="pl-PL" sz="1800" b="1" i="0" u="none" strike="noStrike" baseline="0" dirty="0">
                <a:latin typeface="Arial" panose="020B0604020202020204" pitchFamily="34" charset="0"/>
              </a:rPr>
              <a:t>zasad oceniania rozwiązań zadań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uwzględniających potrzeby edukacyjne oraz możliwości psychofizyczne zdającego; </a:t>
            </a:r>
          </a:p>
          <a:p>
            <a:pPr algn="just"/>
            <a:r>
              <a:rPr lang="pl-PL" sz="1800" b="0" i="0" u="none" strike="noStrike" baseline="0" dirty="0">
                <a:latin typeface="Arial" panose="020B0604020202020204" pitchFamily="34" charset="0"/>
              </a:rPr>
              <a:t>zapewnienie </a:t>
            </a:r>
            <a:r>
              <a:rPr lang="pl-PL" sz="1800" b="1" i="0" u="none" strike="noStrike" baseline="0" dirty="0">
                <a:latin typeface="Arial" panose="020B0604020202020204" pitchFamily="34" charset="0"/>
              </a:rPr>
              <a:t>obecności i pomocy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w czasie egzaminu maturalnego </a:t>
            </a:r>
            <a:r>
              <a:rPr lang="pl-PL" sz="1800" b="1" i="0" u="none" strike="noStrike" baseline="0" dirty="0">
                <a:latin typeface="Arial" panose="020B0604020202020204" pitchFamily="34" charset="0"/>
              </a:rPr>
              <a:t>nauczyciela wspomagającego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zdającego w czytaniu lub pisaniu lub specjalisty odpowiednio z zakresu danego rodzaju niepełnosprawności, niedostosowania społecznego lub zagrożenia niedostosowaniem społecznym, jeżeli jest to niezbędne do uzyskania właściwego kontaktu ze zdającym lub pomocy w obsłudze sprzętu specjalistycznego i środków dydaktycznych. </a:t>
            </a:r>
          </a:p>
        </p:txBody>
      </p:sp>
    </p:spTree>
    <p:extLst>
      <p:ext uri="{BB962C8B-B14F-4D97-AF65-F5344CB8AC3E}">
        <p14:creationId xmlns:p14="http://schemas.microsoft.com/office/powerpoint/2010/main" val="31145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13928"/>
          </a:xfrm>
        </p:spPr>
        <p:txBody>
          <a:bodyPr rtlCol="0">
            <a:normAutofit fontScale="90000"/>
          </a:bodyPr>
          <a:lstStyle/>
          <a:p>
            <a:pPr algn="ctr"/>
            <a:r>
              <a:rPr lang="pl-PL" dirty="0"/>
              <a:t>Podstawa dostosowania warunków i form:</a:t>
            </a:r>
            <a:endParaRPr lang="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56522"/>
            <a:ext cx="10058400" cy="4296222"/>
          </a:xfrm>
        </p:spPr>
        <p:txBody>
          <a:bodyPr>
            <a:normAutofit/>
          </a:bodyPr>
          <a:lstStyle/>
          <a:p>
            <a:pPr algn="just"/>
            <a:r>
              <a:rPr lang="pl-PL" sz="2800" b="0" i="0" u="none" strike="noStrike" baseline="0" dirty="0">
                <a:latin typeface="Arial" panose="020B0604020202020204" pitchFamily="34" charset="0"/>
              </a:rPr>
              <a:t>orzeczenie PPP;</a:t>
            </a:r>
          </a:p>
          <a:p>
            <a:pPr marL="0" indent="0" algn="just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</a:rPr>
              <a:t>opinia PPP;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</a:endParaRPr>
          </a:p>
          <a:p>
            <a:pPr algn="just"/>
            <a:r>
              <a:rPr lang="pl-PL" sz="2800" b="0" i="0" u="none" strike="noStrike" baseline="0" dirty="0">
                <a:latin typeface="Arial" panose="020B0604020202020204" pitchFamily="34" charset="0"/>
              </a:rPr>
              <a:t>zaświadczenie lekars</a:t>
            </a:r>
            <a:r>
              <a:rPr lang="pl-PL" sz="2800" dirty="0">
                <a:latin typeface="Arial" panose="020B0604020202020204" pitchFamily="34" charset="0"/>
              </a:rPr>
              <a:t>kie;</a:t>
            </a:r>
          </a:p>
          <a:p>
            <a:pPr algn="just"/>
            <a:endParaRPr lang="pl-PL" sz="2800" dirty="0">
              <a:latin typeface="Arial" panose="020B0604020202020204" pitchFamily="34" charset="0"/>
            </a:endParaRPr>
          </a:p>
          <a:p>
            <a:pPr algn="just"/>
            <a:r>
              <a:rPr lang="pl-PL" sz="2800" b="0" i="0" u="none" strike="noStrike" baseline="0" dirty="0">
                <a:latin typeface="Arial" panose="020B0604020202020204" pitchFamily="34" charset="0"/>
              </a:rPr>
              <a:t>pozytywna opinia rady pedagogicznej.</a:t>
            </a:r>
          </a:p>
        </p:txBody>
      </p:sp>
    </p:spTree>
    <p:extLst>
      <p:ext uri="{BB962C8B-B14F-4D97-AF65-F5344CB8AC3E}">
        <p14:creationId xmlns:p14="http://schemas.microsoft.com/office/powerpoint/2010/main" val="179274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3684"/>
          </a:xfrm>
        </p:spPr>
        <p:txBody>
          <a:bodyPr rtlCol="0">
            <a:normAutofit/>
          </a:bodyPr>
          <a:lstStyle/>
          <a:p>
            <a:pPr algn="ctr"/>
            <a:r>
              <a:rPr lang="pl-PL" dirty="0"/>
              <a:t>Zdający uprawnieni do dostosowania</a:t>
            </a:r>
            <a:endParaRPr lang="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77009"/>
            <a:ext cx="10356574" cy="4439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podstawie orzeczenia:</a:t>
            </a:r>
          </a:p>
          <a:p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posiadający orzeczenie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potrzebie kształcenia specjalnego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wydane ze względu na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niepełnosprawność;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posiadający orzeczenie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potrzebie kształcenia specjalnego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wydane ze względu na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niedostosowanie społeczne lub zagrożenie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niedostosowaniem społecznym; 	</a:t>
            </a:r>
          </a:p>
          <a:p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posiadający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orzeczenie o potrzebie indywidualnego nauczania; </a:t>
            </a:r>
          </a:p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chory lub niesprawny czasowo oraz zdający z chorobami przewlekłymi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(również na podstawie zaświadczenia o stanie zdrowia wydanego przez lekarza).</a:t>
            </a:r>
          </a:p>
        </p:txBody>
      </p:sp>
    </p:spTree>
    <p:extLst>
      <p:ext uri="{BB962C8B-B14F-4D97-AF65-F5344CB8AC3E}">
        <p14:creationId xmlns:p14="http://schemas.microsoft.com/office/powerpoint/2010/main" val="251251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3684"/>
          </a:xfrm>
        </p:spPr>
        <p:txBody>
          <a:bodyPr rtlCol="0">
            <a:normAutofit/>
          </a:bodyPr>
          <a:lstStyle/>
          <a:p>
            <a:pPr algn="ctr"/>
            <a:r>
              <a:rPr lang="pl-PL" dirty="0"/>
              <a:t>Zdający uprawnieni do dostosowania</a:t>
            </a:r>
            <a:endParaRPr lang="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77009"/>
            <a:ext cx="10356574" cy="4439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podstawie opinii poradni pedagogiczno-psychologicznej:</a:t>
            </a:r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czeń posiadający opinię poradni psychologiczno-pedagogicznej, w tym poradni specjalistycznej, o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specyficznych trudnościach w uczeniu się: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dysleksją, z dysgrafią, z dysortografią, z dyskalkulią;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uczeń, który w roku szkolnym 2023/2024 był objęty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pomocą psychologiczno-pedagogiczną w szkole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ze względu na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zaburzenia komunikacji językowej.</a:t>
            </a:r>
          </a:p>
        </p:txBody>
      </p:sp>
    </p:spTree>
    <p:extLst>
      <p:ext uri="{BB962C8B-B14F-4D97-AF65-F5344CB8AC3E}">
        <p14:creationId xmlns:p14="http://schemas.microsoft.com/office/powerpoint/2010/main" val="292915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3684"/>
          </a:xfrm>
        </p:spPr>
        <p:txBody>
          <a:bodyPr rtlCol="0">
            <a:normAutofit/>
          </a:bodyPr>
          <a:lstStyle/>
          <a:p>
            <a:pPr algn="ctr"/>
            <a:r>
              <a:rPr lang="pl-PL" dirty="0"/>
              <a:t>Zdający uprawnieni do dostosowania</a:t>
            </a:r>
            <a:endParaRPr lang="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77009"/>
            <a:ext cx="10356574" cy="4770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podstawie pozytywnej opinii rady pedagogicznej:</a:t>
            </a:r>
          </a:p>
          <a:p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czeń, który w roku szkolnym 2023/2024 był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objęty pomocą psychologiczno-pedagogiczną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 szkole ze względu na: </a:t>
            </a:r>
          </a:p>
          <a:p>
            <a:pPr marL="0" indent="0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a. trudności adaptacyjne związane z wcześniejszym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kształceniem za granicą, </a:t>
            </a:r>
          </a:p>
          <a:p>
            <a:pPr marL="0" indent="0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zaburzenia komunikacji językowej, </a:t>
            </a:r>
          </a:p>
          <a:p>
            <a:pPr marL="0" indent="0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c.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sytuację kryzysową lub traumatyczną; </a:t>
            </a:r>
          </a:p>
          <a:p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(cudzoziemiec),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któremu ograniczona znajomość języka polskiego utrudnia zrozumienie czytanego tekstu;</a:t>
            </a:r>
          </a:p>
          <a:p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obywatel Ukrainy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7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3684"/>
          </a:xfrm>
        </p:spPr>
        <p:txBody>
          <a:bodyPr rtlCol="0">
            <a:normAutofit/>
          </a:bodyPr>
          <a:lstStyle/>
          <a:p>
            <a:pPr algn="ctr"/>
            <a:r>
              <a:rPr lang="pl-PL" dirty="0"/>
              <a:t>Zdający uprawnieni do dostosowania</a:t>
            </a:r>
            <a:endParaRPr lang="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77009"/>
            <a:ext cx="10356574" cy="4770782"/>
          </a:xfrm>
        </p:spPr>
        <p:txBody>
          <a:bodyPr>
            <a:noAutofit/>
          </a:bodyPr>
          <a:lstStyle/>
          <a:p>
            <a:pPr algn="l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podstawie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zaświadczenia o stanie zdrowia wydanego przez lekarza:	</a:t>
            </a:r>
          </a:p>
          <a:p>
            <a:pPr algn="l"/>
            <a:endParaRPr lang="pl-P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zaburzeniem widzenia barw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	</a:t>
            </a:r>
          </a:p>
          <a:p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chory lub niesprawny czasowo oraz </a:t>
            </a:r>
            <a:r>
              <a:rPr lang="pl-PL" sz="2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zdający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 chorobami przewlekłymi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4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26" y="642594"/>
            <a:ext cx="1789044" cy="2007841"/>
          </a:xfrm>
        </p:spPr>
        <p:txBody>
          <a:bodyPr rtlCol="0">
            <a:normAutofit/>
          </a:bodyPr>
          <a:lstStyle/>
          <a:p>
            <a:pPr algn="ctr"/>
            <a:r>
              <a:rPr lang="pl" sz="1800" b="1" dirty="0"/>
              <a:t>Przykład opisu w Komunikacie CKE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5B62A-A6CC-0423-6D01-A8B13533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77009"/>
            <a:ext cx="10356574" cy="477078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4079A0F-8006-3595-4A82-960C61FAB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386" y="576401"/>
            <a:ext cx="7593814" cy="570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16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44_TF78438558" id="{656982CE-918E-475A-B40A-5C9C63D77659}" vid="{35A616ED-4F32-4850-9933-730FF490343F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{55DFB6CF-C7FE-44C6-BBBA-00DD579BE7A9}tf78438558_win32</Template>
  <TotalTime>81</TotalTime>
  <Words>447</Words>
  <Application>Microsoft Office PowerPoint</Application>
  <PresentationFormat>Panoramiczny</PresentationFormat>
  <Paragraphs>52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SavonVTI</vt:lpstr>
      <vt:lpstr>   dostosowanie warunków  i form przeprowadzania egzaminu maturalnego  w roku szkolnym 2023/2024   </vt:lpstr>
      <vt:lpstr>Dostosowanie form:</vt:lpstr>
      <vt:lpstr>Dostosowanie warunków:</vt:lpstr>
      <vt:lpstr>Podstawa dostosowania warunków i form:</vt:lpstr>
      <vt:lpstr>Zdający uprawnieni do dostosowania</vt:lpstr>
      <vt:lpstr>Zdający uprawnieni do dostosowania</vt:lpstr>
      <vt:lpstr>Zdający uprawnieni do dostosowania</vt:lpstr>
      <vt:lpstr>Zdający uprawnieni do dostosowania</vt:lpstr>
      <vt:lpstr>Przykład opisu w Komunikacie CKE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dostosowanie warunków  i form przeprowadzania egzaminu maturalnego  w roku szkolnym 2023/2024</dc:title>
  <dc:creator>Renata</dc:creator>
  <cp:lastModifiedBy>Asus</cp:lastModifiedBy>
  <cp:revision>2</cp:revision>
  <dcterms:created xsi:type="dcterms:W3CDTF">2023-09-12T19:06:03Z</dcterms:created>
  <dcterms:modified xsi:type="dcterms:W3CDTF">2023-09-12T20:41:50Z</dcterms:modified>
</cp:coreProperties>
</file>